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8" r:id="rId7"/>
    <p:sldId id="269" r:id="rId8"/>
    <p:sldId id="261" r:id="rId9"/>
    <p:sldId id="262" r:id="rId10"/>
    <p:sldId id="263" r:id="rId11"/>
    <p:sldId id="264" r:id="rId12"/>
    <p:sldId id="265" r:id="rId13"/>
    <p:sldId id="266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22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1A19D5-1D13-413A-9D6D-3A70DC9AAD84}" type="datetimeFigureOut">
              <a:rPr lang="en-US" smtClean="0"/>
              <a:t>3/14/2017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5BF6EB-2546-494F-A079-2FBDB8EC24D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105C4-3A0F-46BD-BEA2-85F09ACD289E}" type="datetime1">
              <a:rPr lang="en-US" smtClean="0"/>
              <a:t>3/14/2017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Selvin John Daniels - Cell 0824636348.  www.purpletod.co.za </a:t>
            </a:r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E0E00-7226-48C4-9E54-1B35E5F58D2E}" type="datetime1">
              <a:rPr lang="en-US" smtClean="0"/>
              <a:t>3/14/2017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Selvin John Daniels - Cell 0824636348.  www.purpletod.co.za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5C65A-A89E-43C0-B9E5-E8DBC622C0CC}" type="datetime1">
              <a:rPr lang="en-US" smtClean="0"/>
              <a:t>3/14/2017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Selvin John Daniels - Cell 0824636348.  www.purpletod.co.za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9A622-9982-4D5B-94E4-B7245BBE393E}" type="datetime1">
              <a:rPr lang="en-US" smtClean="0"/>
              <a:t>3/14/2017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Selvin John Daniels - Cell 0824636348.  www.purpletod.co.za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8F024-FFE7-4CAA-950A-B0EB38BC7532}" type="datetime1">
              <a:rPr lang="en-US" smtClean="0"/>
              <a:t>3/14/2017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Selvin John Daniels - Cell 0824636348.  www.purpletod.co.za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921A9-C4C3-4B3E-A9E0-1DE80A646CB6}" type="datetime1">
              <a:rPr lang="en-US" smtClean="0"/>
              <a:t>3/14/2017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Selvin John Daniels - Cell 0824636348.  www.purpletod.co.za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2E715-0AC9-4121-BAFA-8B43A023E780}" type="datetime1">
              <a:rPr lang="en-US" smtClean="0"/>
              <a:t>3/14/2017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Selvin John Daniels - Cell 0824636348.  www.purpletod.co.za 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A3926-B2E5-44B3-9B4F-9A94800C53E2}" type="datetime1">
              <a:rPr lang="en-US" smtClean="0"/>
              <a:t>3/14/2017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Selvin John Daniels - Cell 0824636348.  www.purpletod.co.za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071C2-3D7E-4D14-B1CF-C0E1E0C1A9AD}" type="datetime1">
              <a:rPr lang="en-US" smtClean="0"/>
              <a:t>3/14/2017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Selvin John Daniels - Cell 0824636348.  www.purpletod.co.za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E0630-0859-4B0A-A50B-7003B974EE8D}" type="datetime1">
              <a:rPr lang="en-US" smtClean="0"/>
              <a:t>3/14/2017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Selvin John Daniels - Cell 0824636348.  www.purpletod.co.za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AC551-4DF6-457F-A95A-F02180CDCEEC}" type="datetime1">
              <a:rPr lang="en-US" smtClean="0"/>
              <a:t>3/14/2017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Selvin John Daniels - Cell 0824636348.  www.purpletod.co.za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C0D3AD2-D0D3-4CAC-80BE-1144D4E2BF04}" type="datetime1">
              <a:rPr lang="en-US" smtClean="0"/>
              <a:t>3/14/2017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en-US" smtClean="0"/>
              <a:t>Selvin John Daniels - Cell 0824636348.  www.purpletod.co.za </a:t>
            </a: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PURPLE TOD CONSULTING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PRACTICAL COACHING PROGRAMMES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Selvin John Daniels - Cell 0824636348.  www.purpletod.co.za 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MODULES 4 - SGB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Setting </a:t>
            </a:r>
            <a:r>
              <a:rPr lang="en-US" dirty="0" smtClean="0"/>
              <a:t>the scene </a:t>
            </a:r>
          </a:p>
          <a:p>
            <a:pPr lvl="0"/>
            <a:r>
              <a:rPr lang="en-US" dirty="0" smtClean="0"/>
              <a:t>The Constitution </a:t>
            </a:r>
          </a:p>
          <a:p>
            <a:pPr lvl="0"/>
            <a:r>
              <a:rPr lang="en-US" dirty="0" smtClean="0"/>
              <a:t>Role &amp; Function </a:t>
            </a:r>
          </a:p>
          <a:p>
            <a:pPr lvl="0"/>
            <a:r>
              <a:rPr lang="en-US" dirty="0" smtClean="0"/>
              <a:t>Effective management of meetings </a:t>
            </a:r>
          </a:p>
          <a:p>
            <a:pPr lvl="0"/>
            <a:r>
              <a:rPr lang="en-US" dirty="0" smtClean="0"/>
              <a:t>The Disciplinary Hearing </a:t>
            </a:r>
          </a:p>
          <a:p>
            <a:pPr lvl="0"/>
            <a:r>
              <a:rPr lang="en-US" dirty="0" smtClean="0"/>
              <a:t>Relationship with (1) PED (2) Community (3) School Principal (Sponsor/Operation Partners) </a:t>
            </a:r>
          </a:p>
          <a:p>
            <a:pPr lvl="0"/>
            <a:r>
              <a:rPr lang="en-US" dirty="0" smtClean="0"/>
              <a:t>Staff Appointments (1) Public (2) Private </a:t>
            </a:r>
          </a:p>
          <a:p>
            <a:pPr lvl="0"/>
            <a:r>
              <a:rPr lang="en-US" dirty="0" smtClean="0"/>
              <a:t>Discipline (1) Learner (2) Staff </a:t>
            </a:r>
          </a:p>
          <a:p>
            <a:pPr lvl="0"/>
            <a:r>
              <a:rPr lang="en-US" dirty="0" smtClean="0"/>
              <a:t>Article 20 &amp; 21 functions </a:t>
            </a:r>
          </a:p>
          <a:p>
            <a:pPr lvl="0"/>
            <a:r>
              <a:rPr lang="en-US" dirty="0" smtClean="0"/>
              <a:t>The School Finance</a:t>
            </a:r>
          </a:p>
          <a:p>
            <a:pPr lvl="0"/>
            <a:r>
              <a:rPr lang="en-US" dirty="0" smtClean="0"/>
              <a:t>The School Budget </a:t>
            </a:r>
          </a:p>
          <a:p>
            <a:pPr lvl="0"/>
            <a:r>
              <a:rPr lang="en-US" dirty="0" smtClean="0"/>
              <a:t>School Policy </a:t>
            </a:r>
          </a:p>
          <a:p>
            <a:pPr lvl="0"/>
            <a:r>
              <a:rPr lang="en-US" dirty="0" smtClean="0"/>
              <a:t>School Safety – Risk Management </a:t>
            </a:r>
          </a:p>
          <a:p>
            <a:pPr lvl="0"/>
            <a:r>
              <a:rPr lang="en-US" dirty="0" smtClean="0"/>
              <a:t>Resource </a:t>
            </a:r>
            <a:r>
              <a:rPr lang="en-US" dirty="0" smtClean="0"/>
              <a:t>Management</a:t>
            </a:r>
          </a:p>
          <a:p>
            <a:pPr lvl="0"/>
            <a:r>
              <a:rPr lang="en-US" dirty="0" smtClean="0"/>
              <a:t>The duties of the secretary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Selvin John Daniels - Cell 0824636348.  www.purpletod.co.za </a:t>
            </a:r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MODULES 5 - SSE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>
              <a:buNone/>
            </a:pPr>
            <a:r>
              <a:rPr lang="en-US" b="1" dirty="0" smtClean="0"/>
              <a:t>THE PROGRAMME</a:t>
            </a:r>
            <a:endParaRPr lang="en-US" dirty="0" smtClean="0"/>
          </a:p>
          <a:p>
            <a:r>
              <a:rPr lang="en-US" dirty="0" smtClean="0"/>
              <a:t>DAY 1 </a:t>
            </a:r>
          </a:p>
          <a:p>
            <a:pPr lvl="0"/>
            <a:r>
              <a:rPr lang="en-US" dirty="0" smtClean="0"/>
              <a:t>Meeting school principal – briefing	45minutes</a:t>
            </a:r>
          </a:p>
          <a:p>
            <a:pPr lvl="0"/>
            <a:r>
              <a:rPr lang="en-US" dirty="0" smtClean="0"/>
              <a:t>Meeting SMT – briefing	30 minutes</a:t>
            </a:r>
          </a:p>
          <a:p>
            <a:pPr lvl="0"/>
            <a:r>
              <a:rPr lang="en-US" dirty="0" smtClean="0"/>
              <a:t>Meeting with staff	45 minutes</a:t>
            </a:r>
          </a:p>
          <a:p>
            <a:pPr lvl="0"/>
            <a:r>
              <a:rPr lang="en-US" dirty="0" smtClean="0"/>
              <a:t>Questionnaires send to parent – return on Tuesday (following day) – to copy</a:t>
            </a:r>
          </a:p>
          <a:p>
            <a:pPr lvl="0"/>
            <a:r>
              <a:rPr lang="en-US" dirty="0" smtClean="0"/>
              <a:t>School biographical details completed by the SMT</a:t>
            </a:r>
          </a:p>
          <a:p>
            <a:endParaRPr lang="en-US" dirty="0" smtClean="0"/>
          </a:p>
          <a:p>
            <a:r>
              <a:rPr lang="en-US" dirty="0" smtClean="0"/>
              <a:t>DAY </a:t>
            </a:r>
            <a:r>
              <a:rPr lang="en-US" dirty="0" smtClean="0"/>
              <a:t>2 </a:t>
            </a:r>
          </a:p>
          <a:p>
            <a:pPr lvl="0"/>
            <a:r>
              <a:rPr lang="en-US" dirty="0" smtClean="0"/>
              <a:t>SMT meet to complete ONE questionnaire – collected [30 minutes brainstorming]</a:t>
            </a:r>
          </a:p>
          <a:p>
            <a:r>
              <a:rPr lang="en-US" dirty="0" smtClean="0"/>
              <a:t>*No consensus – leave blank</a:t>
            </a:r>
          </a:p>
          <a:p>
            <a:pPr lvl="0"/>
            <a:r>
              <a:rPr lang="en-US" dirty="0" smtClean="0"/>
              <a:t>Each teacher complete questionnaire – collected [30 minutes brainstorming]</a:t>
            </a:r>
          </a:p>
          <a:p>
            <a:pPr lvl="0"/>
            <a:r>
              <a:rPr lang="en-US" dirty="0" smtClean="0"/>
              <a:t>SGB meet to complete ONE questionnaire – collected [30 minutes brainstorming]</a:t>
            </a:r>
          </a:p>
          <a:p>
            <a:r>
              <a:rPr lang="en-US" dirty="0" smtClean="0"/>
              <a:t>*No consensus – leave blank</a:t>
            </a:r>
          </a:p>
          <a:p>
            <a:pPr lvl="0"/>
            <a:r>
              <a:rPr lang="en-US" dirty="0" smtClean="0"/>
              <a:t>Each SGB member complete questionnaire – collected [30 minutes brainstorming]</a:t>
            </a:r>
          </a:p>
          <a:p>
            <a:pPr lvl="0"/>
            <a:r>
              <a:rPr lang="en-US" dirty="0" smtClean="0"/>
              <a:t>Collect returning forms from parent – collected [30 minutes brainstorming]</a:t>
            </a:r>
          </a:p>
          <a:p>
            <a:r>
              <a:rPr lang="en-US" dirty="0" smtClean="0"/>
              <a:t> </a:t>
            </a:r>
          </a:p>
          <a:p>
            <a:r>
              <a:rPr lang="en-US" dirty="0" smtClean="0"/>
              <a:t>DAY 3 </a:t>
            </a:r>
          </a:p>
          <a:p>
            <a:pPr lvl="0"/>
            <a:r>
              <a:rPr lang="en-US" dirty="0" smtClean="0"/>
              <a:t>Each teacher to complete SWOT Analysis for both internal (inside the classroom) and external (outside classroom – but in school + outside classroom outside the school) factors impacting on learning and teaching – three forms completed – collected [30 minutes brainstorming]</a:t>
            </a:r>
          </a:p>
          <a:p>
            <a:endParaRPr lang="en-US" dirty="0" smtClean="0"/>
          </a:p>
          <a:p>
            <a:r>
              <a:rPr lang="en-US" dirty="0" smtClean="0"/>
              <a:t>DAY 4/5</a:t>
            </a:r>
            <a:endParaRPr lang="en-US" dirty="0" smtClean="0"/>
          </a:p>
          <a:p>
            <a:pPr lvl="0"/>
            <a:r>
              <a:rPr lang="en-US" dirty="0" smtClean="0"/>
              <a:t>Analysis of data – prepare report for school</a:t>
            </a:r>
          </a:p>
          <a:p>
            <a:r>
              <a:rPr lang="en-US" dirty="0" smtClean="0"/>
              <a:t> </a:t>
            </a:r>
          </a:p>
          <a:p>
            <a:r>
              <a:rPr lang="en-US" dirty="0" smtClean="0"/>
              <a:t>DAY 6 </a:t>
            </a:r>
          </a:p>
          <a:p>
            <a:pPr lvl="0"/>
            <a:r>
              <a:rPr lang="en-US" dirty="0" smtClean="0"/>
              <a:t>Deliver report to school</a:t>
            </a:r>
          </a:p>
          <a:p>
            <a:pPr lvl="0"/>
            <a:r>
              <a:rPr lang="en-US" dirty="0" smtClean="0"/>
              <a:t>Analysis of report findings with SMT, Staff, SGB - optional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Selvin John Daniels - Cell 0824636348.  www.purpletod.co.za </a:t>
            </a:r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40000" lnSpcReduction="20000"/>
          </a:bodyPr>
          <a:lstStyle/>
          <a:p>
            <a:pPr>
              <a:buNone/>
            </a:pPr>
            <a:r>
              <a:rPr lang="en-US" b="1" dirty="0" smtClean="0"/>
              <a:t>Qualifications:</a:t>
            </a:r>
            <a:endParaRPr lang="en-US" dirty="0" smtClean="0"/>
          </a:p>
          <a:p>
            <a:r>
              <a:rPr lang="en-US" dirty="0" smtClean="0"/>
              <a:t>Primary Teaching Diploma/ BA Degree [Psychology, History, Sociology, Political Science]/ B. Ed Degree [Comparative and Developmental Education, Curriculum Learning and Teaching, Philosophy, Adult Education]/ Postgraduate Diploma – Governance/ Certificate Financial Management/ Diploma Industrial Relations/ Certificate Effective Management of Disciplinary Hearings/ Certificate in Financial Management/ Certificate in Coaching &amp; Mentoring/ Certificate in M&amp;E.</a:t>
            </a:r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r>
              <a:rPr lang="en-US" b="1" dirty="0" smtClean="0"/>
              <a:t>Experience</a:t>
            </a:r>
            <a:r>
              <a:rPr lang="en-US" b="1" dirty="0" smtClean="0"/>
              <a:t>:</a:t>
            </a:r>
            <a:endParaRPr lang="en-US" dirty="0" smtClean="0"/>
          </a:p>
          <a:p>
            <a:r>
              <a:rPr lang="en-US" dirty="0" smtClean="0"/>
              <a:t>Assistant Store-man 1976/ Educator 1982-1996/ Head of Department 1984-1996/ Deputy-Principal 1995/ Circuit Manager 1996-2008/ Circuit Team Manager 2008-2010/ Pearson 2010-2013/ DBE (NEEDU) 2012-2014/ SACE </a:t>
            </a:r>
            <a:r>
              <a:rPr lang="en-US" dirty="0" smtClean="0"/>
              <a:t>2014-2017/2OEF 2016-2017 – Collaboration Schools/UMALUSI 2014-2017</a:t>
            </a:r>
            <a:endParaRPr lang="en-US" dirty="0" smtClean="0"/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r>
              <a:rPr lang="en-US" b="1" dirty="0" smtClean="0"/>
              <a:t>Competence</a:t>
            </a:r>
            <a:r>
              <a:rPr lang="en-US" b="1" dirty="0" smtClean="0"/>
              <a:t>:</a:t>
            </a:r>
            <a:endParaRPr lang="en-US" dirty="0" smtClean="0"/>
          </a:p>
          <a:p>
            <a:r>
              <a:rPr lang="en-US" dirty="0" smtClean="0"/>
              <a:t>Education Law &amp; Policy/ Administrative Law/ Management &amp; Leadership &amp; Administration Theory and Practice/ School&amp; Global Governance/ </a:t>
            </a:r>
            <a:r>
              <a:rPr lang="en-US" dirty="0" err="1" smtClean="0"/>
              <a:t>Labour</a:t>
            </a:r>
            <a:r>
              <a:rPr lang="en-US" dirty="0" smtClean="0"/>
              <a:t> Law and Policy/ Project &amp; </a:t>
            </a:r>
            <a:r>
              <a:rPr lang="en-US" dirty="0" err="1" smtClean="0"/>
              <a:t>Programme</a:t>
            </a:r>
            <a:r>
              <a:rPr lang="en-US" dirty="0" smtClean="0"/>
              <a:t> Management/ </a:t>
            </a:r>
            <a:r>
              <a:rPr lang="en-US" dirty="0" smtClean="0"/>
              <a:t> Macro-Economic </a:t>
            </a:r>
            <a:r>
              <a:rPr lang="en-US" dirty="0" smtClean="0"/>
              <a:t>Theory/ Budget &amp; Finance Management/ Change Management/ Organizational Management and Development/ Human &amp; Social Capital/ Policy Formulation, Implementation &amp; Review/ Negotiations/ Monitoring &amp; Evaluation/ Supervision &amp; Assessment/ Quality Assurance/ Induction, Mentoring &amp; Coaching/ Investigations &amp; Report-writing/ </a:t>
            </a:r>
            <a:r>
              <a:rPr lang="en-US" dirty="0" err="1" smtClean="0"/>
              <a:t>Labour</a:t>
            </a:r>
            <a:r>
              <a:rPr lang="en-US" dirty="0" smtClean="0"/>
              <a:t> Relations – Bargaining, Mediation &amp; Arbitration/ Disciplinary Hearings/ Political &amp; Social Theory &amp; Strategy/ Conflict Management/ Action &amp; Academic Research/ Seminar/Workshop Design &amp; Facilitation/ Employment Equity/ Skills Development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40000" lnSpcReduction="20000"/>
          </a:bodyPr>
          <a:lstStyle/>
          <a:p>
            <a:pPr>
              <a:buNone/>
            </a:pPr>
            <a:r>
              <a:rPr lang="en-US" b="1" dirty="0" smtClean="0"/>
              <a:t>Personal </a:t>
            </a:r>
            <a:r>
              <a:rPr lang="en-US" b="1" dirty="0" smtClean="0"/>
              <a:t>Traits:</a:t>
            </a:r>
            <a:endParaRPr lang="en-US" dirty="0" smtClean="0"/>
          </a:p>
          <a:p>
            <a:r>
              <a:rPr lang="en-US" dirty="0" smtClean="0"/>
              <a:t>Loyalty/ Punctual/ Creative/ Lifelong learner/ Team player/ Diplomat/ Humble/ Love reading and writing/ Strategic and tactical thinker/ Charming/ Love cooking/ Passion for knowledge/ Agent for change/ Visionary/ Tough and skillful negotiator/ Always positive and optimistic/ Love to serve/ Highly disciplined/ Idealistic but pragmatic</a:t>
            </a:r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r>
              <a:rPr lang="en-US" b="1" dirty="0" smtClean="0"/>
              <a:t>Hobbies</a:t>
            </a:r>
            <a:r>
              <a:rPr lang="en-US" b="1" dirty="0" smtClean="0"/>
              <a:t>:</a:t>
            </a:r>
            <a:endParaRPr lang="en-US" dirty="0" smtClean="0"/>
          </a:p>
          <a:p>
            <a:r>
              <a:rPr lang="en-US" dirty="0" smtClean="0"/>
              <a:t>Reading and writing/ Watching sports (soccer)</a:t>
            </a:r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r>
              <a:rPr lang="en-US" b="1" dirty="0" smtClean="0"/>
              <a:t>Motto</a:t>
            </a:r>
            <a:r>
              <a:rPr lang="en-US" b="1" dirty="0" smtClean="0"/>
              <a:t>:</a:t>
            </a:r>
            <a:endParaRPr lang="en-US" dirty="0" smtClean="0"/>
          </a:p>
          <a:p>
            <a:r>
              <a:rPr lang="en-US" b="1" i="1" dirty="0" smtClean="0"/>
              <a:t>“The individual can always make a difference”</a:t>
            </a:r>
            <a:endParaRPr lang="en-US" dirty="0" smtClean="0"/>
          </a:p>
          <a:p>
            <a:r>
              <a:rPr lang="en-US" b="1" i="1" dirty="0" smtClean="0"/>
              <a:t> 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Selvin John Daniels - Cell 0824636348.  www.purpletod.co.za </a:t>
            </a:r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TESTIMONIALS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“Distinctive Model”</a:t>
            </a:r>
          </a:p>
          <a:p>
            <a:r>
              <a:rPr lang="en-US" dirty="0" smtClean="0"/>
              <a:t>“Based on feedback – Intervention that will be encouraged and advocated”</a:t>
            </a:r>
          </a:p>
          <a:p>
            <a:r>
              <a:rPr lang="en-US" dirty="0" smtClean="0"/>
              <a:t>“Impressed with innovation and pioneering work”</a:t>
            </a:r>
          </a:p>
          <a:p>
            <a:r>
              <a:rPr lang="en-US" dirty="0" smtClean="0"/>
              <a:t>“Facilitator – diligent, patient, understanding, knowledge, stimulated staff”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“</a:t>
            </a:r>
            <a:r>
              <a:rPr lang="en-US" dirty="0" smtClean="0"/>
              <a:t>Facilitator – diligent, patient, understanding, knowledge, stimulated staff”</a:t>
            </a:r>
          </a:p>
          <a:p>
            <a:r>
              <a:rPr lang="en-US" dirty="0" smtClean="0"/>
              <a:t>“Facilitator created a safe space for open dialogue”</a:t>
            </a:r>
          </a:p>
          <a:p>
            <a:r>
              <a:rPr lang="en-US" dirty="0" smtClean="0"/>
              <a:t>“Efficient planning &amp; administration”</a:t>
            </a:r>
          </a:p>
          <a:p>
            <a:r>
              <a:rPr lang="en-US" dirty="0" smtClean="0"/>
              <a:t>“Topics informative and relevant”</a:t>
            </a:r>
          </a:p>
          <a:p>
            <a:r>
              <a:rPr lang="en-US" dirty="0" smtClean="0"/>
              <a:t>“Tools are very helpful”</a:t>
            </a:r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Selvin John Daniels - Cell 0824636348.  www.purpletod.co.za </a:t>
            </a:r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GROUP COACHING OF SCHOOL MANAGEMENT TEAM (SMT)</a:t>
            </a:r>
          </a:p>
          <a:p>
            <a:r>
              <a:rPr lang="en-US" dirty="0" smtClean="0"/>
              <a:t>EXECUTIVE COACHING OF SCHOOL PRINCIPAL</a:t>
            </a:r>
          </a:p>
          <a:p>
            <a:r>
              <a:rPr lang="en-US" dirty="0" smtClean="0"/>
              <a:t>GROUP COACHING OF SCHOOL GOVERNING BODY (SGB)</a:t>
            </a:r>
          </a:p>
          <a:p>
            <a:r>
              <a:rPr lang="en-US" dirty="0" smtClean="0"/>
              <a:t>EXECUTIVE COACHING OF CHAIRPERSON OF THE SGB</a:t>
            </a:r>
          </a:p>
          <a:p>
            <a:r>
              <a:rPr lang="en-US" dirty="0" smtClean="0"/>
              <a:t>SCHOOL SELF-EVALUATION (SSE)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Selvin John Daniels - Cell 0824636348.  www.purpletod.co.za </a:t>
            </a:r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PRINCIPLES OF PRACTICAL COACHING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Focus  </a:t>
            </a:r>
          </a:p>
          <a:p>
            <a:pPr lvl="1"/>
            <a:r>
              <a:rPr lang="en-US" dirty="0" smtClean="0"/>
              <a:t>Performance</a:t>
            </a:r>
          </a:p>
          <a:p>
            <a:pPr lvl="1"/>
            <a:r>
              <a:rPr lang="en-US" dirty="0" smtClean="0"/>
              <a:t>Sphere of influence</a:t>
            </a:r>
          </a:p>
          <a:p>
            <a:pPr lvl="1"/>
            <a:r>
              <a:rPr lang="en-US" dirty="0" smtClean="0"/>
              <a:t>Less talk &amp; more do</a:t>
            </a:r>
          </a:p>
          <a:p>
            <a:pPr lvl="1"/>
            <a:r>
              <a:rPr lang="en-US" dirty="0" smtClean="0"/>
              <a:t>Evidence-based</a:t>
            </a:r>
          </a:p>
          <a:p>
            <a:pPr lvl="1"/>
            <a:r>
              <a:rPr lang="en-US" dirty="0" smtClean="0"/>
              <a:t>Flexible</a:t>
            </a:r>
          </a:p>
          <a:p>
            <a:pPr lvl="1"/>
            <a:r>
              <a:rPr lang="en-US" dirty="0" smtClean="0"/>
              <a:t>Adult-learning model</a:t>
            </a:r>
            <a:endParaRPr lang="en-US" sz="2400" dirty="0" smtClean="0"/>
          </a:p>
          <a:p>
            <a:pPr lvl="1"/>
            <a:r>
              <a:rPr lang="en-US" dirty="0" smtClean="0"/>
              <a:t>Active learning model</a:t>
            </a:r>
            <a:endParaRPr lang="en-US" sz="2200" dirty="0" smtClean="0"/>
          </a:p>
          <a:p>
            <a:pPr lvl="1"/>
            <a:r>
              <a:rPr lang="en-US" dirty="0" smtClean="0"/>
              <a:t>High on conceptual appreciation</a:t>
            </a:r>
            <a:endParaRPr lang="en-US" sz="2200" dirty="0" smtClean="0"/>
          </a:p>
          <a:p>
            <a:pPr lvl="1"/>
            <a:r>
              <a:rPr lang="en-US" dirty="0" smtClean="0"/>
              <a:t>High on active research</a:t>
            </a:r>
            <a:endParaRPr lang="en-US" sz="2200" dirty="0" smtClean="0"/>
          </a:p>
          <a:p>
            <a:pPr lvl="1"/>
            <a:r>
              <a:rPr lang="en-US" dirty="0" smtClean="0"/>
              <a:t>Knowledge &amp; skills transfer</a:t>
            </a:r>
            <a:endParaRPr lang="en-US" sz="2200" dirty="0" smtClean="0"/>
          </a:p>
          <a:p>
            <a:pPr lvl="1"/>
            <a:r>
              <a:rPr lang="en-US" dirty="0" smtClean="0"/>
              <a:t>Adult and experiential learning model</a:t>
            </a:r>
            <a:endParaRPr lang="en-US" sz="2200" dirty="0" smtClean="0"/>
          </a:p>
          <a:p>
            <a:pPr lvl="1"/>
            <a:r>
              <a:rPr lang="en-US" dirty="0" smtClean="0"/>
              <a:t>Interactive and participative </a:t>
            </a:r>
            <a:endParaRPr lang="en-US" sz="2200" dirty="0" smtClean="0"/>
          </a:p>
          <a:p>
            <a:pPr lvl="1"/>
            <a:r>
              <a:rPr lang="en-US" dirty="0" smtClean="0"/>
              <a:t>Learner &amp; classroom are at the centre of the learning &amp; teaching process</a:t>
            </a:r>
            <a:endParaRPr lang="en-US" sz="2200" dirty="0" smtClean="0"/>
          </a:p>
          <a:p>
            <a:pPr lvl="1">
              <a:buNone/>
            </a:pPr>
            <a:endParaRPr lang="en-US" sz="2200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Selvin John Daniels - Cell 0824636348.  www.purpletod.co.za </a:t>
            </a:r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TIMEFRAME &amp; COSTS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dirty="0" smtClean="0"/>
              <a:t>GROUP COACHING OF SCHOOL MANAGEMENT TEAM (SMT)</a:t>
            </a:r>
          </a:p>
          <a:p>
            <a:pPr lvl="1"/>
            <a:r>
              <a:rPr lang="en-US" dirty="0" smtClean="0"/>
              <a:t>40hrs (Blended)</a:t>
            </a:r>
          </a:p>
          <a:p>
            <a:pPr lvl="1"/>
            <a:r>
              <a:rPr lang="en-US" dirty="0" smtClean="0"/>
              <a:t>24hrs one-on-one</a:t>
            </a:r>
          </a:p>
          <a:p>
            <a:pPr lvl="1"/>
            <a:r>
              <a:rPr lang="en-US" dirty="0" smtClean="0"/>
              <a:t>R35 000</a:t>
            </a:r>
          </a:p>
          <a:p>
            <a:r>
              <a:rPr lang="en-US" dirty="0" smtClean="0"/>
              <a:t>EXECUTIVE COACHING OF SCHOOL PRINCIPAL</a:t>
            </a:r>
          </a:p>
          <a:p>
            <a:pPr lvl="1"/>
            <a:r>
              <a:rPr lang="en-US" dirty="0" smtClean="0"/>
              <a:t>40hrs (Blended)</a:t>
            </a:r>
          </a:p>
          <a:p>
            <a:pPr lvl="1"/>
            <a:r>
              <a:rPr lang="en-US" dirty="0" smtClean="0"/>
              <a:t>15hrs one-one-one</a:t>
            </a:r>
          </a:p>
          <a:p>
            <a:pPr lvl="1"/>
            <a:r>
              <a:rPr lang="en-US" dirty="0" smtClean="0"/>
              <a:t>15hrs electronic consultation (mentoring)</a:t>
            </a:r>
          </a:p>
          <a:p>
            <a:pPr lvl="1"/>
            <a:r>
              <a:rPr lang="en-US" dirty="0" smtClean="0"/>
              <a:t>R35 000</a:t>
            </a:r>
          </a:p>
          <a:p>
            <a:r>
              <a:rPr lang="en-US" dirty="0" smtClean="0"/>
              <a:t>GROUP COACHING OF SCHOOL GOVERNING BODY (SGB)</a:t>
            </a:r>
          </a:p>
          <a:p>
            <a:pPr lvl="1"/>
            <a:r>
              <a:rPr lang="en-US" dirty="0" smtClean="0"/>
              <a:t>40hrs (Blended)</a:t>
            </a:r>
          </a:p>
          <a:p>
            <a:pPr lvl="1"/>
            <a:r>
              <a:rPr lang="en-US" dirty="0" smtClean="0"/>
              <a:t>24hrs one-on-one</a:t>
            </a:r>
          </a:p>
          <a:p>
            <a:pPr lvl="1"/>
            <a:r>
              <a:rPr lang="en-US" dirty="0" smtClean="0"/>
              <a:t>R35 000</a:t>
            </a:r>
          </a:p>
          <a:p>
            <a:r>
              <a:rPr lang="en-US" dirty="0" smtClean="0"/>
              <a:t>EXECUTIVE COACHING OF CHAIRPERSON OF THE SGB</a:t>
            </a:r>
          </a:p>
          <a:p>
            <a:pPr lvl="1"/>
            <a:r>
              <a:rPr lang="en-US" dirty="0" smtClean="0"/>
              <a:t>40hrs (Blended)</a:t>
            </a:r>
          </a:p>
          <a:p>
            <a:pPr lvl="1"/>
            <a:r>
              <a:rPr lang="en-US" dirty="0" smtClean="0"/>
              <a:t>15hrs one-on-one</a:t>
            </a:r>
          </a:p>
          <a:p>
            <a:pPr lvl="1"/>
            <a:r>
              <a:rPr lang="en-US" dirty="0" smtClean="0"/>
              <a:t>15hrs electronic consultation (mentoring)</a:t>
            </a:r>
          </a:p>
          <a:p>
            <a:pPr lvl="1"/>
            <a:r>
              <a:rPr lang="en-US" dirty="0" smtClean="0"/>
              <a:t>R35 000</a:t>
            </a:r>
          </a:p>
          <a:p>
            <a:r>
              <a:rPr lang="en-US" dirty="0" smtClean="0"/>
              <a:t>SCHOOL SELF-EVALUATION (SSE)</a:t>
            </a:r>
          </a:p>
          <a:p>
            <a:pPr lvl="1"/>
            <a:r>
              <a:rPr lang="en-US" dirty="0" smtClean="0"/>
              <a:t>24hrs</a:t>
            </a:r>
          </a:p>
          <a:p>
            <a:pPr lvl="1"/>
            <a:r>
              <a:rPr lang="en-US" dirty="0" smtClean="0"/>
              <a:t>One-two day school visit</a:t>
            </a:r>
          </a:p>
          <a:p>
            <a:pPr lvl="1"/>
            <a:r>
              <a:rPr lang="en-US" dirty="0" smtClean="0"/>
              <a:t>Distribution &amp; collection</a:t>
            </a:r>
          </a:p>
          <a:p>
            <a:pPr lvl="1"/>
            <a:r>
              <a:rPr lang="en-US" dirty="0" smtClean="0"/>
              <a:t>R21 000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Selvin John Daniels - Cell 0824636348.  www.purpletod.co.za </a:t>
            </a:r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MODULES 1 - PRINCIPAL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en-US" dirty="0" smtClean="0"/>
              <a:t>General overview</a:t>
            </a:r>
          </a:p>
          <a:p>
            <a:pPr lvl="0"/>
            <a:r>
              <a:rPr lang="en-US" dirty="0" smtClean="0"/>
              <a:t>Summary and overview of the duty of the school principal</a:t>
            </a:r>
          </a:p>
          <a:p>
            <a:pPr lvl="0"/>
            <a:r>
              <a:rPr lang="en-US" dirty="0" smtClean="0"/>
              <a:t>(A) Planning – setting of goals and objectives and make decisions </a:t>
            </a:r>
          </a:p>
          <a:p>
            <a:pPr lvl="0"/>
            <a:r>
              <a:rPr lang="en-US" dirty="0" smtClean="0"/>
              <a:t>(B) Organizing – the way and how we carry out decisions) </a:t>
            </a:r>
          </a:p>
          <a:p>
            <a:pPr lvl="0"/>
            <a:r>
              <a:rPr lang="en-US" dirty="0" smtClean="0"/>
              <a:t>(C) Directing (influencing your staff to achieve objectives </a:t>
            </a:r>
          </a:p>
          <a:p>
            <a:pPr lvl="0"/>
            <a:r>
              <a:rPr lang="en-US" dirty="0" smtClean="0"/>
              <a:t>(D) Controlling/Supervising – ensure results in accordance with plans.</a:t>
            </a:r>
          </a:p>
          <a:p>
            <a:pPr lvl="0"/>
            <a:r>
              <a:rPr lang="en-US" dirty="0" smtClean="0"/>
              <a:t>Personnel Administrative Measures (PAM)</a:t>
            </a:r>
          </a:p>
          <a:p>
            <a:pPr lvl="0"/>
            <a:r>
              <a:rPr lang="en-US" dirty="0" smtClean="0"/>
              <a:t>SA Standards for Principal-ship (SASP)</a:t>
            </a:r>
          </a:p>
          <a:p>
            <a:pPr lvl="0"/>
            <a:r>
              <a:rPr lang="en-US" dirty="0" smtClean="0"/>
              <a:t>Operational standard – communications, confidentiality, participation</a:t>
            </a:r>
          </a:p>
          <a:p>
            <a:pPr lvl="0"/>
            <a:r>
              <a:rPr lang="en-US" dirty="0" smtClean="0"/>
              <a:t>Principal journal (diary)</a:t>
            </a:r>
          </a:p>
          <a:p>
            <a:r>
              <a:rPr lang="en-US" dirty="0" smtClean="0"/>
              <a:t>Nine Focus Areas of </a:t>
            </a:r>
            <a:r>
              <a:rPr lang="en-US" dirty="0" smtClean="0"/>
              <a:t>WSE</a:t>
            </a: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Selvin John Daniels - Cell 0824636348.  www.purpletod.co.za </a:t>
            </a:r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Selvin John Daniels - Cell 0824636348.  www.purpletod.co.za </a:t>
            </a:r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609601" y="990600"/>
          <a:ext cx="7924798" cy="5181600"/>
        </p:xfrm>
        <a:graphic>
          <a:graphicData uri="http://schemas.openxmlformats.org/drawingml/2006/table">
            <a:tbl>
              <a:tblPr/>
              <a:tblGrid>
                <a:gridCol w="2023834"/>
                <a:gridCol w="2101285"/>
                <a:gridCol w="2023834"/>
                <a:gridCol w="1775845"/>
              </a:tblGrid>
              <a:tr h="262946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latin typeface="Calibri"/>
                          <a:ea typeface="Times New Roman"/>
                          <a:cs typeface="Times New Roman"/>
                        </a:rPr>
                        <a:t>BASIC FUNCTIONALITY OF THE SCHOOL [ORGANISATION]</a:t>
                      </a:r>
                      <a:endParaRPr lang="en-US" sz="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latin typeface="Calibri"/>
                          <a:ea typeface="Times New Roman"/>
                          <a:cs typeface="Times New Roman"/>
                        </a:rPr>
                        <a:t>Purpose: </a:t>
                      </a:r>
                      <a:endParaRPr lang="en-US" sz="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latin typeface="Calibri"/>
                          <a:ea typeface="Times New Roman"/>
                          <a:cs typeface="Times New Roman"/>
                        </a:rPr>
                        <a:t>To evaluate whether the school can function efficiently and effectively and realize its educational and social goals</a:t>
                      </a:r>
                      <a:endParaRPr lang="en-US" sz="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latin typeface="Calibri"/>
                          <a:ea typeface="Times New Roman"/>
                          <a:cs typeface="Times New Roman"/>
                        </a:rPr>
                        <a:t>Sources of data: </a:t>
                      </a:r>
                      <a:endParaRPr lang="en-US" sz="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latin typeface="Calibri"/>
                          <a:ea typeface="Times New Roman"/>
                          <a:cs typeface="Times New Roman"/>
                        </a:rPr>
                        <a:t>School policies and procedures</a:t>
                      </a:r>
                      <a:endParaRPr lang="en-US" sz="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latin typeface="Calibri"/>
                          <a:ea typeface="Times New Roman"/>
                          <a:cs typeface="Times New Roman"/>
                        </a:rPr>
                        <a:t>Staff duty lists</a:t>
                      </a:r>
                      <a:endParaRPr lang="en-US" sz="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latin typeface="Calibri"/>
                          <a:ea typeface="Times New Roman"/>
                          <a:cs typeface="Times New Roman"/>
                        </a:rPr>
                        <a:t>Timetables</a:t>
                      </a:r>
                      <a:endParaRPr lang="en-US" sz="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latin typeface="Calibri"/>
                          <a:ea typeface="Times New Roman"/>
                          <a:cs typeface="Times New Roman"/>
                        </a:rPr>
                        <a:t>Responses from parents and learners</a:t>
                      </a:r>
                      <a:endParaRPr lang="en-US" sz="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latin typeface="Calibri"/>
                          <a:ea typeface="Times New Roman"/>
                          <a:cs typeface="Times New Roman"/>
                        </a:rPr>
                        <a:t>Attendance records</a:t>
                      </a:r>
                      <a:endParaRPr lang="en-US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746" marR="22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latin typeface="Calibri"/>
                          <a:ea typeface="Times New Roman"/>
                          <a:cs typeface="Times New Roman"/>
                        </a:rPr>
                        <a:t>LEADERSHIP, MANAGEMENT AND COMMUNICATION [PRINCIPAL, SMT, SUBJECT/COMMITTEE HEADS]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latin typeface="Calibri"/>
                          <a:ea typeface="Times New Roman"/>
                          <a:cs typeface="Times New Roman"/>
                        </a:rPr>
                        <a:t>Purpose: 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latin typeface="Calibri"/>
                          <a:ea typeface="Times New Roman"/>
                          <a:cs typeface="Times New Roman"/>
                        </a:rPr>
                        <a:t>To evaluate the effectiveness of the leadership of the school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latin typeface="Calibri"/>
                          <a:ea typeface="Times New Roman"/>
                          <a:cs typeface="Times New Roman"/>
                        </a:rPr>
                        <a:t>Sources of data: 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latin typeface="Calibri"/>
                          <a:ea typeface="Times New Roman"/>
                          <a:cs typeface="Times New Roman"/>
                        </a:rPr>
                        <a:t>Vision and Mission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latin typeface="Calibri"/>
                          <a:ea typeface="Times New Roman"/>
                          <a:cs typeface="Times New Roman"/>
                        </a:rPr>
                        <a:t>Management structure – sub-committees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latin typeface="Calibri"/>
                          <a:ea typeface="Times New Roman"/>
                          <a:cs typeface="Times New Roman"/>
                        </a:rPr>
                        <a:t>Policies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latin typeface="Calibri"/>
                          <a:ea typeface="Times New Roman"/>
                          <a:cs typeface="Times New Roman"/>
                        </a:rPr>
                        <a:t>Financial management records and auditing reports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latin typeface="Calibri"/>
                          <a:ea typeface="Times New Roman"/>
                          <a:cs typeface="Times New Roman"/>
                        </a:rPr>
                        <a:t>School statistical data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latin typeface="Calibri"/>
                          <a:ea typeface="Times New Roman"/>
                          <a:cs typeface="Times New Roman"/>
                        </a:rPr>
                        <a:t>School improvement/development plans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latin typeface="Calibri"/>
                          <a:ea typeface="Times New Roman"/>
                          <a:cs typeface="Times New Roman"/>
                        </a:rPr>
                        <a:t>Communication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latin typeface="Calibri"/>
                          <a:ea typeface="Times New Roman"/>
                          <a:cs typeface="Times New Roman"/>
                        </a:rPr>
                        <a:t>Minutes of meetings (staff, governance, RCL, subject/LA, phase)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latin typeface="Calibri"/>
                          <a:ea typeface="Times New Roman"/>
                          <a:cs typeface="Times New Roman"/>
                        </a:rPr>
                        <a:t>Discussion with staff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latin typeface="Calibri"/>
                          <a:ea typeface="Times New Roman"/>
                          <a:cs typeface="Times New Roman"/>
                        </a:rPr>
                        <a:t>Questionnaires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746" marR="22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latin typeface="Calibri"/>
                          <a:ea typeface="Times New Roman"/>
                          <a:cs typeface="Times New Roman"/>
                        </a:rPr>
                        <a:t>GOVERNANCE AND RELATIONSHIPS [SGB]</a:t>
                      </a:r>
                      <a:endParaRPr lang="en-US" sz="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latin typeface="Calibri"/>
                          <a:ea typeface="Times New Roman"/>
                          <a:cs typeface="Times New Roman"/>
                        </a:rPr>
                        <a:t>Purpose: </a:t>
                      </a:r>
                      <a:endParaRPr lang="en-US" sz="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latin typeface="Calibri"/>
                          <a:ea typeface="Times New Roman"/>
                          <a:cs typeface="Times New Roman"/>
                        </a:rPr>
                        <a:t>To evaluate the effectiveness of the SGB in giving clear strategic direction</a:t>
                      </a:r>
                      <a:endParaRPr lang="en-US" sz="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latin typeface="Calibri"/>
                          <a:ea typeface="Times New Roman"/>
                          <a:cs typeface="Times New Roman"/>
                        </a:rPr>
                        <a:t>Sources of data:</a:t>
                      </a:r>
                      <a:endParaRPr lang="en-US" sz="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latin typeface="Calibri"/>
                          <a:ea typeface="Times New Roman"/>
                          <a:cs typeface="Times New Roman"/>
                        </a:rPr>
                        <a:t>Vision and Mission</a:t>
                      </a:r>
                      <a:endParaRPr lang="en-US" sz="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latin typeface="Calibri"/>
                          <a:ea typeface="Times New Roman"/>
                          <a:cs typeface="Times New Roman"/>
                        </a:rPr>
                        <a:t>SGB constitution</a:t>
                      </a:r>
                      <a:endParaRPr lang="en-US" sz="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latin typeface="Calibri"/>
                          <a:ea typeface="Times New Roman"/>
                          <a:cs typeface="Times New Roman"/>
                        </a:rPr>
                        <a:t>Recent minutes of SGB meetings</a:t>
                      </a:r>
                      <a:endParaRPr lang="en-US" sz="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latin typeface="Calibri"/>
                          <a:ea typeface="Times New Roman"/>
                          <a:cs typeface="Times New Roman"/>
                        </a:rPr>
                        <a:t>RCL</a:t>
                      </a:r>
                      <a:endParaRPr lang="en-US" sz="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latin typeface="Calibri"/>
                          <a:ea typeface="Times New Roman"/>
                          <a:cs typeface="Times New Roman"/>
                        </a:rPr>
                        <a:t>Financial policies</a:t>
                      </a:r>
                      <a:endParaRPr lang="en-US" sz="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latin typeface="Calibri"/>
                          <a:ea typeface="Times New Roman"/>
                          <a:cs typeface="Times New Roman"/>
                        </a:rPr>
                        <a:t>School budget</a:t>
                      </a:r>
                      <a:endParaRPr lang="en-US" sz="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latin typeface="Calibri"/>
                          <a:ea typeface="Times New Roman"/>
                          <a:cs typeface="Times New Roman"/>
                        </a:rPr>
                        <a:t>Discussion with SGB members</a:t>
                      </a:r>
                      <a:endParaRPr lang="en-US" sz="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latin typeface="Calibri"/>
                          <a:ea typeface="Times New Roman"/>
                          <a:cs typeface="Times New Roman"/>
                        </a:rPr>
                        <a:t>The school improvement/development plans</a:t>
                      </a:r>
                      <a:endParaRPr lang="en-US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746" marR="22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latin typeface="Calibri"/>
                          <a:ea typeface="Times New Roman"/>
                          <a:cs typeface="Times New Roman"/>
                        </a:rPr>
                        <a:t>QUALITY OF TEACHING AND LEARNING AND EDUCATOR DEVELOPMENT [EDUCATOR AND LEARNER]</a:t>
                      </a:r>
                      <a:endParaRPr lang="en-US" sz="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latin typeface="Calibri"/>
                          <a:ea typeface="Times New Roman"/>
                          <a:cs typeface="Times New Roman"/>
                        </a:rPr>
                        <a:t>Purpose: </a:t>
                      </a:r>
                      <a:endParaRPr lang="en-US" sz="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latin typeface="Calibri"/>
                          <a:ea typeface="Times New Roman"/>
                          <a:cs typeface="Times New Roman"/>
                        </a:rPr>
                        <a:t>To evaluate the quality of teaching and learning and educator development</a:t>
                      </a:r>
                      <a:endParaRPr lang="en-US" sz="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latin typeface="Calibri"/>
                          <a:ea typeface="Times New Roman"/>
                          <a:cs typeface="Times New Roman"/>
                        </a:rPr>
                        <a:t>Sources of data:</a:t>
                      </a:r>
                      <a:endParaRPr lang="en-US" sz="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latin typeface="Calibri"/>
                          <a:ea typeface="Times New Roman"/>
                          <a:cs typeface="Times New Roman"/>
                        </a:rPr>
                        <a:t>Lesson observation</a:t>
                      </a:r>
                      <a:endParaRPr lang="en-US" sz="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latin typeface="Calibri"/>
                          <a:ea typeface="Times New Roman"/>
                          <a:cs typeface="Times New Roman"/>
                        </a:rPr>
                        <a:t>Developmental Appraisal – documents and reports</a:t>
                      </a:r>
                      <a:endParaRPr lang="en-US" sz="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latin typeface="Calibri"/>
                          <a:ea typeface="Times New Roman"/>
                          <a:cs typeface="Times New Roman"/>
                        </a:rPr>
                        <a:t>SDT plan</a:t>
                      </a:r>
                      <a:endParaRPr lang="en-US" sz="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latin typeface="Calibri"/>
                          <a:ea typeface="Times New Roman"/>
                          <a:cs typeface="Times New Roman"/>
                        </a:rPr>
                        <a:t>Subject/LA policies and plans</a:t>
                      </a:r>
                      <a:endParaRPr lang="en-US" sz="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latin typeface="Calibri"/>
                          <a:ea typeface="Times New Roman"/>
                          <a:cs typeface="Times New Roman"/>
                        </a:rPr>
                        <a:t>Educator lesson plans</a:t>
                      </a:r>
                      <a:endParaRPr lang="en-US" sz="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latin typeface="Calibri"/>
                          <a:ea typeface="Times New Roman"/>
                          <a:cs typeface="Times New Roman"/>
                        </a:rPr>
                        <a:t>Educator portfolio</a:t>
                      </a:r>
                      <a:endParaRPr lang="en-US" sz="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latin typeface="Calibri"/>
                          <a:ea typeface="Times New Roman"/>
                          <a:cs typeface="Times New Roman"/>
                        </a:rPr>
                        <a:t>Assessment records</a:t>
                      </a:r>
                      <a:endParaRPr lang="en-US" sz="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latin typeface="Calibri"/>
                          <a:ea typeface="Times New Roman"/>
                          <a:cs typeface="Times New Roman"/>
                        </a:rPr>
                        <a:t>Learner records</a:t>
                      </a:r>
                      <a:endParaRPr lang="en-US" sz="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latin typeface="Calibri"/>
                          <a:ea typeface="Times New Roman"/>
                          <a:cs typeface="Times New Roman"/>
                        </a:rPr>
                        <a:t>Learner portfolios</a:t>
                      </a:r>
                      <a:endParaRPr lang="en-US" sz="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latin typeface="Calibri"/>
                          <a:ea typeface="Times New Roman"/>
                          <a:cs typeface="Times New Roman"/>
                        </a:rPr>
                        <a:t>Display of learners work</a:t>
                      </a:r>
                      <a:endParaRPr lang="en-US" sz="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latin typeface="Calibri"/>
                          <a:ea typeface="Times New Roman"/>
                          <a:cs typeface="Times New Roman"/>
                        </a:rPr>
                        <a:t>Educational excursions</a:t>
                      </a:r>
                      <a:endParaRPr lang="en-US" sz="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latin typeface="Calibri"/>
                          <a:ea typeface="Times New Roman"/>
                          <a:cs typeface="Times New Roman"/>
                        </a:rPr>
                        <a:t>Competitions</a:t>
                      </a:r>
                      <a:endParaRPr lang="en-US" sz="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latin typeface="Calibri"/>
                          <a:ea typeface="Times New Roman"/>
                          <a:cs typeface="Times New Roman"/>
                        </a:rPr>
                        <a:t>Newspaper-clippings</a:t>
                      </a:r>
                      <a:endParaRPr lang="en-US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746" marR="22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213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latin typeface="Calibri"/>
                          <a:ea typeface="Times New Roman"/>
                          <a:cs typeface="Times New Roman"/>
                        </a:rPr>
                        <a:t>CURRICULUM PROVISION AND RESOURCES [PRINCIPAL, EDUCATORS AND LEARNERS]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latin typeface="Calibri"/>
                          <a:ea typeface="Times New Roman"/>
                          <a:cs typeface="Times New Roman"/>
                        </a:rPr>
                        <a:t>Purpose: 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latin typeface="Calibri"/>
                          <a:ea typeface="Times New Roman"/>
                          <a:cs typeface="Times New Roman"/>
                        </a:rPr>
                        <a:t>To evaluate the quality of the curriculum and how closely it matches the teaching and learning needs in relation to local or national requirements, including how extra- and co-curriculum enhances the curriculum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latin typeface="Calibri"/>
                          <a:ea typeface="Times New Roman"/>
                          <a:cs typeface="Times New Roman"/>
                        </a:rPr>
                        <a:t>Sources of data: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latin typeface="Calibri"/>
                          <a:ea typeface="Times New Roman"/>
                          <a:cs typeface="Times New Roman"/>
                        </a:rPr>
                        <a:t>School curriculum plan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latin typeface="Calibri"/>
                          <a:ea typeface="Times New Roman"/>
                          <a:cs typeface="Times New Roman"/>
                        </a:rPr>
                        <a:t>School year-plan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latin typeface="Calibri"/>
                          <a:ea typeface="Times New Roman"/>
                          <a:cs typeface="Times New Roman"/>
                        </a:rPr>
                        <a:t>School improvement/development plans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latin typeface="Calibri"/>
                          <a:ea typeface="Times New Roman"/>
                          <a:cs typeface="Times New Roman"/>
                        </a:rPr>
                        <a:t>Learner and educator portfolios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latin typeface="Calibri"/>
                          <a:ea typeface="Times New Roman"/>
                          <a:cs typeface="Times New Roman"/>
                        </a:rPr>
                        <a:t>Subject/LA meetings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latin typeface="Calibri"/>
                          <a:ea typeface="Times New Roman"/>
                          <a:cs typeface="Times New Roman"/>
                        </a:rPr>
                        <a:t>Interviews and questionnaires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latin typeface="Calibri"/>
                          <a:ea typeface="Times New Roman"/>
                          <a:cs typeface="Times New Roman"/>
                        </a:rPr>
                        <a:t>Participation in competitions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latin typeface="Calibri"/>
                          <a:ea typeface="Times New Roman"/>
                          <a:cs typeface="Times New Roman"/>
                        </a:rPr>
                        <a:t>Extra-curricular activities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746" marR="22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latin typeface="Calibri"/>
                          <a:ea typeface="Times New Roman"/>
                          <a:cs typeface="Times New Roman"/>
                        </a:rPr>
                        <a:t>LEARNER ACHIEVEMENT [LEARNERS]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latin typeface="Calibri"/>
                          <a:ea typeface="Times New Roman"/>
                          <a:cs typeface="Times New Roman"/>
                        </a:rPr>
                        <a:t>Purpose: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latin typeface="Calibri"/>
                          <a:ea typeface="Times New Roman"/>
                          <a:cs typeface="Times New Roman"/>
                        </a:rPr>
                        <a:t>To evaluate the knowledge, skills, attitudes and values that learners have acquired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latin typeface="Calibri"/>
                          <a:ea typeface="Times New Roman"/>
                          <a:cs typeface="Times New Roman"/>
                        </a:rPr>
                        <a:t>Sources of data: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latin typeface="Calibri"/>
                          <a:ea typeface="Times New Roman"/>
                          <a:cs typeface="Times New Roman"/>
                        </a:rPr>
                        <a:t>Learner workbooks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latin typeface="Calibri"/>
                          <a:ea typeface="Times New Roman"/>
                          <a:cs typeface="Times New Roman"/>
                        </a:rPr>
                        <a:t>Learner profiles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latin typeface="Calibri"/>
                          <a:ea typeface="Times New Roman"/>
                          <a:cs typeface="Times New Roman"/>
                        </a:rPr>
                        <a:t>Learner portfolios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latin typeface="Calibri"/>
                          <a:ea typeface="Times New Roman"/>
                          <a:cs typeface="Times New Roman"/>
                        </a:rPr>
                        <a:t>School examination results – internal and external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latin typeface="Calibri"/>
                          <a:ea typeface="Times New Roman"/>
                          <a:cs typeface="Times New Roman"/>
                        </a:rPr>
                        <a:t>Learner assessment records and tasks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latin typeface="Calibri"/>
                          <a:ea typeface="Times New Roman"/>
                          <a:cs typeface="Times New Roman"/>
                        </a:rPr>
                        <a:t>Display of learners work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latin typeface="Calibri"/>
                          <a:ea typeface="Times New Roman"/>
                          <a:cs typeface="Times New Roman"/>
                        </a:rPr>
                        <a:t>Participation in competitions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latin typeface="Calibri"/>
                          <a:ea typeface="Times New Roman"/>
                          <a:cs typeface="Times New Roman"/>
                        </a:rPr>
                        <a:t>Extra-curricular activities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latin typeface="Calibri"/>
                          <a:ea typeface="Times New Roman"/>
                          <a:cs typeface="Times New Roman"/>
                        </a:rPr>
                        <a:t>School extra-curricular policy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latin typeface="Calibri"/>
                          <a:ea typeface="Times New Roman"/>
                          <a:cs typeface="Times New Roman"/>
                        </a:rPr>
                        <a:t>Excursions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746" marR="22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latin typeface="Calibri"/>
                          <a:ea typeface="Times New Roman"/>
                          <a:cs typeface="Times New Roman"/>
                        </a:rPr>
                        <a:t>SCHOOL SAFETY, SECURITY AND DISCIPLINE [ORGANISATION]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latin typeface="Calibri"/>
                          <a:ea typeface="Times New Roman"/>
                          <a:cs typeface="Times New Roman"/>
                        </a:rPr>
                        <a:t>Purpose: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latin typeface="Calibri"/>
                          <a:ea typeface="Times New Roman"/>
                          <a:cs typeface="Times New Roman"/>
                        </a:rPr>
                        <a:t>To evaluate the extent to which the school knows about legislation and human rights and implementation thereof; to check that the school is secure and that the learners, educators and support staff are safe; and to evaluate the effectiveness of the schools disciplinary procedures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latin typeface="Calibri"/>
                          <a:ea typeface="Times New Roman"/>
                          <a:cs typeface="Times New Roman"/>
                        </a:rPr>
                        <a:t>Sources of data: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latin typeface="Calibri"/>
                          <a:ea typeface="Times New Roman"/>
                          <a:cs typeface="Times New Roman"/>
                        </a:rPr>
                        <a:t>School policies and procedures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latin typeface="Calibri"/>
                          <a:ea typeface="Times New Roman"/>
                          <a:cs typeface="Times New Roman"/>
                        </a:rPr>
                        <a:t>HIV/AIDS policy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latin typeface="Calibri"/>
                          <a:ea typeface="Times New Roman"/>
                          <a:cs typeface="Times New Roman"/>
                        </a:rPr>
                        <a:t>Codes of conduct for staff and learners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latin typeface="Calibri"/>
                          <a:ea typeface="Times New Roman"/>
                          <a:cs typeface="Times New Roman"/>
                        </a:rPr>
                        <a:t>Records of sanctions and rewards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latin typeface="Calibri"/>
                          <a:ea typeface="Times New Roman"/>
                          <a:cs typeface="Times New Roman"/>
                        </a:rPr>
                        <a:t>Records of incidents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latin typeface="Calibri"/>
                          <a:ea typeface="Times New Roman"/>
                          <a:cs typeface="Times New Roman"/>
                        </a:rPr>
                        <a:t>Supervision of learners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latin typeface="Calibri"/>
                          <a:ea typeface="Times New Roman"/>
                          <a:cs typeface="Times New Roman"/>
                        </a:rPr>
                        <a:t>Records of accidents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latin typeface="Calibri"/>
                          <a:ea typeface="Times New Roman"/>
                          <a:cs typeface="Times New Roman"/>
                        </a:rPr>
                        <a:t>Vandalism and burglary records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latin typeface="Calibri"/>
                          <a:ea typeface="Times New Roman"/>
                          <a:cs typeface="Times New Roman"/>
                        </a:rPr>
                        <a:t>School security system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746" marR="22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latin typeface="Calibri"/>
                          <a:ea typeface="Times New Roman"/>
                          <a:cs typeface="Times New Roman"/>
                        </a:rPr>
                        <a:t>SCHOOL INFRASTRUCTURE [OGANISATION]</a:t>
                      </a:r>
                      <a:endParaRPr lang="en-US" sz="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latin typeface="Calibri"/>
                          <a:ea typeface="Times New Roman"/>
                          <a:cs typeface="Times New Roman"/>
                        </a:rPr>
                        <a:t>Purpose:</a:t>
                      </a:r>
                      <a:endParaRPr lang="en-US" sz="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latin typeface="Calibri"/>
                          <a:ea typeface="Times New Roman"/>
                          <a:cs typeface="Times New Roman"/>
                        </a:rPr>
                        <a:t>To evaluate to what extent the school has sufficient and appropriate staff, resources and accommodation</a:t>
                      </a:r>
                      <a:endParaRPr lang="en-US" sz="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latin typeface="Calibri"/>
                          <a:ea typeface="Times New Roman"/>
                          <a:cs typeface="Times New Roman"/>
                        </a:rPr>
                        <a:t>Sources of data:</a:t>
                      </a:r>
                      <a:endParaRPr lang="en-US" sz="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latin typeface="Calibri"/>
                          <a:ea typeface="Times New Roman"/>
                          <a:cs typeface="Times New Roman"/>
                        </a:rPr>
                        <a:t>School staffing establishments – educator and support staff</a:t>
                      </a:r>
                      <a:endParaRPr lang="en-US" sz="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latin typeface="Calibri"/>
                          <a:ea typeface="Times New Roman"/>
                          <a:cs typeface="Times New Roman"/>
                        </a:rPr>
                        <a:t>Experience and training of staff</a:t>
                      </a:r>
                      <a:endParaRPr lang="en-US" sz="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latin typeface="Calibri"/>
                          <a:ea typeface="Times New Roman"/>
                          <a:cs typeface="Times New Roman"/>
                        </a:rPr>
                        <a:t>The school budget</a:t>
                      </a:r>
                      <a:endParaRPr lang="en-US" sz="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latin typeface="Calibri"/>
                          <a:ea typeface="Times New Roman"/>
                          <a:cs typeface="Times New Roman"/>
                        </a:rPr>
                        <a:t>Norms and Standards funding and policies</a:t>
                      </a:r>
                      <a:endParaRPr lang="en-US" sz="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latin typeface="Calibri"/>
                          <a:ea typeface="Times New Roman"/>
                          <a:cs typeface="Times New Roman"/>
                        </a:rPr>
                        <a:t>Inventories/Stock registers</a:t>
                      </a:r>
                      <a:endParaRPr lang="en-US" sz="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latin typeface="Calibri"/>
                          <a:ea typeface="Times New Roman"/>
                          <a:cs typeface="Times New Roman"/>
                        </a:rPr>
                        <a:t>Other registers</a:t>
                      </a:r>
                      <a:endParaRPr lang="en-US" sz="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latin typeface="Calibri"/>
                          <a:ea typeface="Times New Roman"/>
                          <a:cs typeface="Times New Roman"/>
                        </a:rPr>
                        <a:t>Maintenance policy</a:t>
                      </a:r>
                      <a:endParaRPr lang="en-US" sz="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latin typeface="Calibri"/>
                          <a:ea typeface="Times New Roman"/>
                          <a:cs typeface="Times New Roman"/>
                        </a:rPr>
                        <a:t>Observation of building and grounds</a:t>
                      </a:r>
                      <a:endParaRPr lang="en-US" sz="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latin typeface="Calibri"/>
                          <a:ea typeface="Times New Roman"/>
                          <a:cs typeface="Times New Roman"/>
                        </a:rPr>
                        <a:t>Procurement policy</a:t>
                      </a:r>
                      <a:endParaRPr lang="en-US" sz="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latin typeface="Calibri"/>
                          <a:ea typeface="Times New Roman"/>
                          <a:cs typeface="Times New Roman"/>
                        </a:rPr>
                        <a:t>Maintenance policy – all resources</a:t>
                      </a:r>
                      <a:endParaRPr lang="en-US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746" marR="227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Nine Focus Areas of WSE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Selvin John Daniels - Cell 0824636348.  www.purpletod.co.za </a:t>
            </a:r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1714500" y="1333500"/>
          <a:ext cx="5715000" cy="4191000"/>
        </p:xfrm>
        <a:graphic>
          <a:graphicData uri="http://schemas.openxmlformats.org/drawingml/2006/table">
            <a:tbl>
              <a:tblPr/>
              <a:tblGrid>
                <a:gridCol w="1459497"/>
                <a:gridCol w="1515349"/>
                <a:gridCol w="1459497"/>
                <a:gridCol w="1280657"/>
              </a:tblGrid>
              <a:tr h="40640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Times New Roman"/>
                          <a:cs typeface="Times New Roman"/>
                        </a:rPr>
                        <a:t>PARENTS AND COMMUNITY [PARENTS]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Times New Roman"/>
                          <a:cs typeface="Times New Roman"/>
                        </a:rPr>
                        <a:t>Purpose: 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Times New Roman"/>
                          <a:cs typeface="Times New Roman"/>
                        </a:rPr>
                        <a:t>To evaluate the extent to which the school encourages parental and community involvement in the education of the learners and how it makes use of their contribution to support learners’ progress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Times New Roman"/>
                          <a:cs typeface="Times New Roman"/>
                        </a:rPr>
                        <a:t>Sources of data: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Times New Roman"/>
                          <a:cs typeface="Times New Roman"/>
                        </a:rPr>
                        <a:t>Discussion and parent questionnaire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Times New Roman"/>
                          <a:cs typeface="Times New Roman"/>
                        </a:rPr>
                        <a:t>Reports to parents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Times New Roman"/>
                          <a:cs typeface="Times New Roman"/>
                        </a:rPr>
                        <a:t>Discussion with stakeholders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Times New Roman"/>
                          <a:cs typeface="Times New Roman"/>
                        </a:rPr>
                        <a:t>Visitation policy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Times New Roman"/>
                          <a:cs typeface="Times New Roman"/>
                        </a:rPr>
                        <a:t>Parent meetings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Times New Roman"/>
                          <a:cs typeface="Times New Roman"/>
                        </a:rPr>
                        <a:t>Registers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Times New Roman"/>
                          <a:cs typeface="Times New Roman"/>
                        </a:rPr>
                        <a:t>Notices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Times New Roman"/>
                          <a:cs typeface="Times New Roman"/>
                        </a:rPr>
                        <a:t>Newsletters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960" marR="609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MODULES 2 - SMT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i="1" dirty="0" smtClean="0">
                <a:solidFill>
                  <a:srgbClr val="000000"/>
                </a:solidFill>
                <a:latin typeface="verdana" panose="020B0604030504040204" pitchFamily="34" charset="0"/>
              </a:rPr>
              <a:t>MODULE 1 – “SETTING THE STAGE</a:t>
            </a:r>
            <a:endParaRPr lang="en-US" dirty="0" smtClean="0">
              <a:solidFill>
                <a:srgbClr val="000000"/>
              </a:solidFill>
              <a:latin typeface="verdana" panose="020B0604030504040204" pitchFamily="34" charset="0"/>
            </a:endParaRPr>
          </a:p>
          <a:p>
            <a:r>
              <a:rPr lang="en-US" i="1" dirty="0" smtClean="0">
                <a:solidFill>
                  <a:srgbClr val="000000"/>
                </a:solidFill>
                <a:latin typeface="verdana" panose="020B0604030504040204" pitchFamily="34" charset="0"/>
              </a:rPr>
              <a:t>MODULE 2 – “</a:t>
            </a:r>
            <a:r>
              <a:rPr lang="en-US" i="1" dirty="0" smtClean="0">
                <a:solidFill>
                  <a:srgbClr val="000000"/>
                </a:solidFill>
                <a:latin typeface="verdana" panose="020B0604030504040204" pitchFamily="34" charset="0"/>
              </a:rPr>
              <a:t>THEORY – IL &amp; COACHING”</a:t>
            </a:r>
            <a:endParaRPr lang="en-US" dirty="0" smtClean="0">
              <a:solidFill>
                <a:srgbClr val="000000"/>
              </a:solidFill>
              <a:latin typeface="verdana" panose="020B0604030504040204" pitchFamily="34" charset="0"/>
            </a:endParaRPr>
          </a:p>
          <a:p>
            <a:r>
              <a:rPr lang="en-US" i="1" dirty="0" smtClean="0">
                <a:solidFill>
                  <a:srgbClr val="000000"/>
                </a:solidFill>
                <a:latin typeface="verdana" panose="020B0604030504040204" pitchFamily="34" charset="0"/>
              </a:rPr>
              <a:t>MODULE 3 – “Management By Walking About (MBWA)”</a:t>
            </a:r>
            <a:endParaRPr lang="en-US" dirty="0" smtClean="0">
              <a:solidFill>
                <a:srgbClr val="000000"/>
              </a:solidFill>
              <a:latin typeface="verdana" panose="020B0604030504040204" pitchFamily="34" charset="0"/>
            </a:endParaRPr>
          </a:p>
          <a:p>
            <a:r>
              <a:rPr lang="en-US" i="1" dirty="0" smtClean="0">
                <a:solidFill>
                  <a:srgbClr val="000000"/>
                </a:solidFill>
                <a:latin typeface="verdana" panose="020B0604030504040204" pitchFamily="34" charset="0"/>
              </a:rPr>
              <a:t>MODULE 4 – “The Paper Analysis” – SIP</a:t>
            </a:r>
            <a:endParaRPr lang="en-US" dirty="0" smtClean="0">
              <a:solidFill>
                <a:srgbClr val="000000"/>
              </a:solidFill>
              <a:latin typeface="verdana" panose="020B0604030504040204" pitchFamily="34" charset="0"/>
            </a:endParaRPr>
          </a:p>
          <a:p>
            <a:r>
              <a:rPr lang="en-US" i="1" dirty="0" smtClean="0">
                <a:solidFill>
                  <a:srgbClr val="000000"/>
                </a:solidFill>
                <a:latin typeface="verdana" panose="020B0604030504040204" pitchFamily="34" charset="0"/>
              </a:rPr>
              <a:t>MODULE 5 – School-based Research</a:t>
            </a:r>
            <a:endParaRPr lang="en-US" dirty="0" smtClean="0">
              <a:solidFill>
                <a:srgbClr val="000000"/>
              </a:solidFill>
              <a:latin typeface="verdana" panose="020B0604030504040204" pitchFamily="34" charset="0"/>
            </a:endParaRPr>
          </a:p>
          <a:p>
            <a:r>
              <a:rPr lang="en-US" i="1" dirty="0" smtClean="0">
                <a:solidFill>
                  <a:srgbClr val="000000"/>
                </a:solidFill>
                <a:latin typeface="verdana" panose="020B0604030504040204" pitchFamily="34" charset="0"/>
              </a:rPr>
              <a:t>MODULE 6 – “School-BASED ASSESSMENT – An Item and Error analysis”</a:t>
            </a:r>
            <a:endParaRPr lang="en-US" dirty="0" smtClean="0">
              <a:solidFill>
                <a:srgbClr val="000000"/>
              </a:solidFill>
              <a:latin typeface="verdana" panose="020B0604030504040204" pitchFamily="34" charset="0"/>
            </a:endParaRPr>
          </a:p>
          <a:p>
            <a:r>
              <a:rPr lang="en-US" i="1" dirty="0" smtClean="0">
                <a:solidFill>
                  <a:srgbClr val="000000"/>
                </a:solidFill>
                <a:latin typeface="verdana" panose="020B0604030504040204" pitchFamily="34" charset="0"/>
              </a:rPr>
              <a:t>MODULE 7 – “School Monitoring &amp; Evaluation”</a:t>
            </a:r>
            <a:endParaRPr lang="en-US" dirty="0" smtClean="0">
              <a:solidFill>
                <a:srgbClr val="000000"/>
              </a:solidFill>
              <a:latin typeface="verdana" panose="020B0604030504040204" pitchFamily="34" charset="0"/>
            </a:endParaRPr>
          </a:p>
          <a:p>
            <a:r>
              <a:rPr lang="en-US" i="1" dirty="0" smtClean="0">
                <a:solidFill>
                  <a:srgbClr val="000000"/>
                </a:solidFill>
                <a:latin typeface="verdana" panose="020B0604030504040204" pitchFamily="34" charset="0"/>
              </a:rPr>
              <a:t>MODULE 8 – “School Orientation &amp; Induction, Coaching &amp; Mentoring”</a:t>
            </a:r>
            <a:endParaRPr lang="en-US" dirty="0" smtClean="0">
              <a:solidFill>
                <a:srgbClr val="000000"/>
              </a:solidFill>
              <a:latin typeface="verdana" panose="020B0604030504040204" pitchFamily="34" charset="0"/>
            </a:endParaRPr>
          </a:p>
          <a:p>
            <a:r>
              <a:rPr lang="en-US" i="1" dirty="0" smtClean="0">
                <a:solidFill>
                  <a:srgbClr val="000000"/>
                </a:solidFill>
                <a:latin typeface="verdana" panose="020B0604030504040204" pitchFamily="34" charset="0"/>
              </a:rPr>
              <a:t>MODULE 9 –“LEARNER DISCIPLINE – A CONCEPTUAL MODEL (CIRCLE OF COURAGE AND DQ FACTOR &amp; CHARACTER LAB)”</a:t>
            </a:r>
            <a:endParaRPr lang="en-US" dirty="0" smtClean="0">
              <a:solidFill>
                <a:srgbClr val="000000"/>
              </a:solidFill>
              <a:latin typeface="verdana" panose="020B0604030504040204" pitchFamily="34" charset="0"/>
            </a:endParaRPr>
          </a:p>
          <a:p>
            <a:r>
              <a:rPr lang="en-US" i="1" dirty="0" smtClean="0">
                <a:solidFill>
                  <a:srgbClr val="000000"/>
                </a:solidFill>
                <a:latin typeface="verdana" panose="020B0604030504040204" pitchFamily="34" charset="0"/>
              </a:rPr>
              <a:t>MODULE 10 – “ASSESSMENT FOR AND ASSESSMENT OF LEARNING”</a:t>
            </a:r>
            <a:endParaRPr lang="en-US" dirty="0" smtClean="0">
              <a:solidFill>
                <a:srgbClr val="000000"/>
              </a:solidFill>
              <a:latin typeface="verdana" panose="020B0604030504040204" pitchFamily="34" charset="0"/>
            </a:endParaRPr>
          </a:p>
          <a:p>
            <a:r>
              <a:rPr lang="en-US" i="1" dirty="0" smtClean="0">
                <a:solidFill>
                  <a:srgbClr val="000000"/>
                </a:solidFill>
                <a:latin typeface="verdana" panose="020B0604030504040204" pitchFamily="34" charset="0"/>
              </a:rPr>
              <a:t>MODULE 11 – “School Improvement – A Conceptual model”</a:t>
            </a:r>
            <a:endParaRPr lang="en-US" dirty="0" smtClean="0">
              <a:solidFill>
                <a:srgbClr val="000000"/>
              </a:solidFill>
              <a:latin typeface="verdana" panose="020B0604030504040204" pitchFamily="34" charset="0"/>
            </a:endParaRPr>
          </a:p>
          <a:p>
            <a:r>
              <a:rPr lang="en-US" i="1" dirty="0" smtClean="0">
                <a:solidFill>
                  <a:srgbClr val="000000"/>
                </a:solidFill>
                <a:latin typeface="verdana" panose="020B0604030504040204" pitchFamily="34" charset="0"/>
              </a:rPr>
              <a:t>MODULE 12 – “Role OF HOME vis-à-vis SCHOOL”</a:t>
            </a:r>
            <a:endParaRPr lang="en-US" dirty="0" smtClean="0">
              <a:solidFill>
                <a:srgbClr val="000000"/>
              </a:solidFill>
              <a:latin typeface="verdana" panose="020B0604030504040204" pitchFamily="34" charset="0"/>
            </a:endParaRPr>
          </a:p>
          <a:p>
            <a:r>
              <a:rPr lang="en-US" i="1" dirty="0" smtClean="0">
                <a:solidFill>
                  <a:srgbClr val="000000"/>
                </a:solidFill>
                <a:latin typeface="verdana" panose="020B0604030504040204" pitchFamily="34" charset="0"/>
              </a:rPr>
              <a:t>MODULE 13 –“Feedback to the employer”</a:t>
            </a:r>
            <a:endParaRPr lang="en-US" dirty="0" smtClean="0">
              <a:solidFill>
                <a:srgbClr val="000000"/>
              </a:solidFill>
              <a:latin typeface="verdana" panose="020B0604030504040204" pitchFamily="34" charset="0"/>
            </a:endParaRPr>
          </a:p>
          <a:p>
            <a:r>
              <a:rPr lang="en-US" i="1" dirty="0" smtClean="0">
                <a:solidFill>
                  <a:srgbClr val="000000"/>
                </a:solidFill>
                <a:latin typeface="verdana" panose="020B0604030504040204" pitchFamily="34" charset="0"/>
              </a:rPr>
              <a:t>MODULE 14 – “WHOLE SCHOOL EVALUATION – CONDUCT OF SCHOOL SELF-EVALUATION</a:t>
            </a:r>
            <a:r>
              <a:rPr lang="en-US" i="1" dirty="0" smtClean="0">
                <a:solidFill>
                  <a:srgbClr val="000000"/>
                </a:solidFill>
                <a:latin typeface="verdana" panose="020B0604030504040204" pitchFamily="34" charset="0"/>
              </a:rPr>
              <a:t>”</a:t>
            </a:r>
          </a:p>
          <a:p>
            <a:r>
              <a:rPr lang="en-US" i="1" dirty="0" smtClean="0">
                <a:solidFill>
                  <a:srgbClr val="000000"/>
                </a:solidFill>
                <a:latin typeface="verdana" panose="020B0604030504040204" pitchFamily="34" charset="0"/>
              </a:rPr>
              <a:t>MODULE 15 – SCHOOL-BASED RESEARCH</a:t>
            </a:r>
            <a:endParaRPr lang="en-US" dirty="0">
              <a:solidFill>
                <a:srgbClr val="000000"/>
              </a:solidFill>
              <a:latin typeface="verdana" panose="020B060403050404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Selvin John Daniels - Cell 0824636348.  www.purpletod.co.za </a:t>
            </a:r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MODULES 3 – CHAIRPERSON &amp; SECRETARY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en-US" dirty="0" smtClean="0"/>
              <a:t>Setting </a:t>
            </a:r>
            <a:r>
              <a:rPr lang="en-US" dirty="0" smtClean="0"/>
              <a:t>the scene </a:t>
            </a:r>
          </a:p>
          <a:p>
            <a:pPr lvl="0"/>
            <a:r>
              <a:rPr lang="en-US" dirty="0" smtClean="0"/>
              <a:t>The Constitution </a:t>
            </a:r>
          </a:p>
          <a:p>
            <a:pPr lvl="0"/>
            <a:r>
              <a:rPr lang="en-US" dirty="0" smtClean="0"/>
              <a:t>Role &amp; Function </a:t>
            </a:r>
          </a:p>
          <a:p>
            <a:pPr lvl="0"/>
            <a:r>
              <a:rPr lang="en-US" dirty="0" smtClean="0"/>
              <a:t>Effective management of meetings </a:t>
            </a:r>
          </a:p>
          <a:p>
            <a:pPr lvl="0"/>
            <a:r>
              <a:rPr lang="en-US" dirty="0" smtClean="0"/>
              <a:t>The Disciplinary Hearing </a:t>
            </a:r>
          </a:p>
          <a:p>
            <a:pPr lvl="0"/>
            <a:r>
              <a:rPr lang="en-US" dirty="0" smtClean="0"/>
              <a:t>Relationship with (1) PED (2) Community (3) School Principal (Sponsor/Operation Partners) </a:t>
            </a:r>
          </a:p>
          <a:p>
            <a:pPr lvl="0"/>
            <a:r>
              <a:rPr lang="en-US" dirty="0" smtClean="0"/>
              <a:t>Staff Appointments (1) Public (2) Private </a:t>
            </a:r>
          </a:p>
          <a:p>
            <a:pPr lvl="0"/>
            <a:r>
              <a:rPr lang="en-US" dirty="0" smtClean="0"/>
              <a:t>Discipline (1) Learner (2) Staff </a:t>
            </a:r>
          </a:p>
          <a:p>
            <a:pPr lvl="0"/>
            <a:r>
              <a:rPr lang="en-US" dirty="0" smtClean="0"/>
              <a:t>Article 20 &amp; 21 functions </a:t>
            </a:r>
          </a:p>
          <a:p>
            <a:pPr lvl="0"/>
            <a:r>
              <a:rPr lang="en-US" dirty="0" smtClean="0"/>
              <a:t>The School Finance</a:t>
            </a:r>
          </a:p>
          <a:p>
            <a:pPr lvl="0"/>
            <a:r>
              <a:rPr lang="en-US" dirty="0" smtClean="0"/>
              <a:t>The School </a:t>
            </a:r>
            <a:r>
              <a:rPr lang="en-US" dirty="0" smtClean="0"/>
              <a:t>Budget</a:t>
            </a:r>
            <a:endParaRPr lang="en-US" dirty="0" smtClean="0"/>
          </a:p>
          <a:p>
            <a:pPr lvl="0"/>
            <a:r>
              <a:rPr lang="en-US" dirty="0" smtClean="0"/>
              <a:t>School Policy </a:t>
            </a:r>
          </a:p>
          <a:p>
            <a:pPr lvl="0"/>
            <a:r>
              <a:rPr lang="en-US" dirty="0" smtClean="0"/>
              <a:t>School Safety – Risk Management </a:t>
            </a:r>
          </a:p>
          <a:p>
            <a:pPr lvl="0"/>
            <a:r>
              <a:rPr lang="en-US" dirty="0" smtClean="0"/>
              <a:t>Resource </a:t>
            </a:r>
            <a:r>
              <a:rPr lang="en-US" dirty="0" smtClean="0"/>
              <a:t>Management</a:t>
            </a:r>
          </a:p>
          <a:p>
            <a:pPr lvl="0"/>
            <a:r>
              <a:rPr lang="en-US" dirty="0" smtClean="0"/>
              <a:t>The duties of the secretary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Selvin John Daniels - Cell 0824636348.  www.purpletod.co.za </a:t>
            </a:r>
            <a:endParaRPr 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63</TotalTime>
  <Words>1713</Words>
  <Application>Microsoft Office PowerPoint</Application>
  <PresentationFormat>On-screen Show (4:3)</PresentationFormat>
  <Paragraphs>295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Flow</vt:lpstr>
      <vt:lpstr>PURPLE TOD CONSULTING</vt:lpstr>
      <vt:lpstr>SUMMARY</vt:lpstr>
      <vt:lpstr>PRINCIPLES OF PRACTICAL COACHING</vt:lpstr>
      <vt:lpstr>      TIMEFRAME &amp; COSTS</vt:lpstr>
      <vt:lpstr>MODULES 1 - PRINCIPAL</vt:lpstr>
      <vt:lpstr>Slide 6</vt:lpstr>
      <vt:lpstr>Slide 7</vt:lpstr>
      <vt:lpstr>MODULES 2 - SMT</vt:lpstr>
      <vt:lpstr>MODULES 3 – CHAIRPERSON &amp; SECRETARY</vt:lpstr>
      <vt:lpstr>MODULES 4 - SGB</vt:lpstr>
      <vt:lpstr>MODULES 5 - SSE</vt:lpstr>
      <vt:lpstr>THE COACH</vt:lpstr>
      <vt:lpstr>TESTIMONIALS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PURPLE TOD CONSULTING</dc:title>
  <dc:creator>Selvin Daniels</dc:creator>
  <cp:lastModifiedBy>Private</cp:lastModifiedBy>
  <cp:revision>8</cp:revision>
  <dcterms:created xsi:type="dcterms:W3CDTF">2006-08-16T00:00:00Z</dcterms:created>
  <dcterms:modified xsi:type="dcterms:W3CDTF">2017-03-14T05:30:59Z</dcterms:modified>
</cp:coreProperties>
</file>